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80" r:id="rId5"/>
    <p:sldId id="273" r:id="rId6"/>
    <p:sldId id="274" r:id="rId7"/>
    <p:sldId id="293" r:id="rId8"/>
    <p:sldId id="291" r:id="rId9"/>
    <p:sldId id="295" r:id="rId10"/>
    <p:sldId id="292" r:id="rId11"/>
    <p:sldId id="275" r:id="rId12"/>
    <p:sldId id="296" r:id="rId13"/>
    <p:sldId id="290" r:id="rId14"/>
    <p:sldId id="276" r:id="rId15"/>
    <p:sldId id="287" r:id="rId16"/>
    <p:sldId id="288" r:id="rId17"/>
    <p:sldId id="284" r:id="rId18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E63"/>
    <a:srgbClr val="E5DD42"/>
    <a:srgbClr val="F3EA47"/>
    <a:srgbClr val="01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1224" y="2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BAA2-5DFC-5D4B-B7EA-E7C0D64ECD55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C06A-5419-524A-AAC6-D99BD57F42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B6B6-2BFE-9A45-B2F4-96BC54EE650F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9922-5EB6-8348-A035-FA4CB2A1B8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B94B-274A-1A47-A80E-D102CC65A796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C7F9-C3E8-5941-B790-CFF483F909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639A-2A03-5D49-BD36-D7E762EA6B09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B818-6954-EC41-90E8-D41238E758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F450-C632-B346-A331-69BAB89C8B34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38D0-6126-6344-B2A5-81EE9B72B6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DEC6-0BF7-184D-985E-3F538B6B72CD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DFCE-B35A-ED4F-AB1C-A1FA712763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ECE6-EFDE-D242-9B60-1E9F95EE0C49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123D-65E8-8546-A490-ADF4E56CF8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C1F5-D4AF-0C47-A15C-D1F9BD40AEBB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96A5-B5BB-F64B-9910-F2C9B3E181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CE9C-E237-C84F-928B-8F9D60081C6E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4A7C-0D59-6A48-8625-77B75E8230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5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6C65-AA09-524D-9310-24E0AC8612AD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8DB1-C3D0-1141-A190-0849F62954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5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5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55A3-E591-4247-9C7C-3CE33829F6B3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4671-43F6-B845-9E16-B9DBC7F143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Click to edit Master title style</a:t>
            </a:r>
            <a:endParaRPr lang="en-US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Click to edit Master text styles</a:t>
            </a:r>
          </a:p>
          <a:p>
            <a:pPr lvl="1"/>
            <a:r>
              <a:rPr lang="es-ES_tradnl" altLang="es-ES"/>
              <a:t>Second level</a:t>
            </a:r>
          </a:p>
          <a:p>
            <a:pPr lvl="2"/>
            <a:r>
              <a:rPr lang="es-ES_tradnl" altLang="es-ES"/>
              <a:t>Third level</a:t>
            </a:r>
          </a:p>
          <a:p>
            <a:pPr lvl="3"/>
            <a:r>
              <a:rPr lang="es-ES_tradnl" altLang="es-ES"/>
              <a:t>Fourth level</a:t>
            </a:r>
          </a:p>
          <a:p>
            <a:pPr lvl="4"/>
            <a:r>
              <a:rPr lang="es-ES_tradnl" altLang="es-ES"/>
              <a:t>Fifth level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B894D0-CB00-1841-BBF2-A6A1833E054E}" type="datetimeFigureOut">
              <a:rPr lang="en-US"/>
              <a:pPr>
                <a:defRPr/>
              </a:pPr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D5082-7EC8-EE4E-943A-508CFDD41F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981450" y="709613"/>
            <a:ext cx="1325563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48100" y="677863"/>
            <a:ext cx="1323975" cy="1325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06838" y="661988"/>
            <a:ext cx="1325562" cy="1325562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092200"/>
            <a:ext cx="153193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76525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SOLAR </a:t>
            </a:r>
            <a:r>
              <a:rPr lang="en-US" sz="4500" dirty="0">
                <a:solidFill>
                  <a:schemeClr val="accent1">
                    <a:lumMod val="60000"/>
                    <a:lumOff val="40000"/>
                  </a:schemeClr>
                </a:solidFill>
                <a:latin typeface="League Gothic Regular"/>
                <a:cs typeface="League Gothic Regular"/>
              </a:rPr>
              <a:t>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eague Gothic Regular"/>
                <a:cs typeface="League Gothic Regular"/>
              </a:rPr>
              <a:t>GREENENGINEER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THINKING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103688"/>
            <a:ext cx="91440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Frederike</a:t>
            </a: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Brunke</a:t>
            </a:r>
            <a:endParaRPr lang="en-US" sz="1200" spc="3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Daniel </a:t>
            </a: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Berenyi</a:t>
            </a:r>
            <a:endParaRPr lang="en-US" sz="1200" spc="3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Adrian de la Torre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Murat </a:t>
            </a: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Gusan</a:t>
            </a:r>
            <a:endParaRPr lang="en-US" sz="1200" spc="3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Leonore</a:t>
            </a: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Hood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Hubert </a:t>
            </a:r>
            <a:r>
              <a:rPr lang="en-US" sz="1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Nogal</a:t>
            </a:r>
            <a:endParaRPr lang="en-US" sz="1200" spc="3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57" name="Picture 8" descr="ISEP_logo.jpg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200275"/>
            <a:ext cx="1851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8199" name="CuadroTexto 2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MATERIALS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200" name="CuadroTexto 9"/>
          <p:cNvSpPr txBox="1">
            <a:spLocks noChangeArrowheads="1"/>
          </p:cNvSpPr>
          <p:nvPr/>
        </p:nvSpPr>
        <p:spPr bwMode="auto">
          <a:xfrm>
            <a:off x="82550" y="3468688"/>
            <a:ext cx="27559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>
                <a:latin typeface="Helvetica Light" charset="0"/>
                <a:ea typeface="Helvetica Light" charset="0"/>
                <a:cs typeface="Helvetica Light" charset="0"/>
              </a:rPr>
              <a:t>HEATING TUNNEL</a:t>
            </a: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WOOD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GLASS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METAL SHEET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PLASTIC GRID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WHEELS</a:t>
            </a:r>
            <a:endParaRPr lang="en-US" altLang="es-ES" sz="600"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/>
            <a:endParaRPr lang="es-ES" altLang="es-ES"/>
          </a:p>
        </p:txBody>
      </p:sp>
      <p:sp>
        <p:nvSpPr>
          <p:cNvPr id="8201" name="CuadroTexto 23"/>
          <p:cNvSpPr txBox="1">
            <a:spLocks noChangeArrowheads="1"/>
          </p:cNvSpPr>
          <p:nvPr/>
        </p:nvSpPr>
        <p:spPr bwMode="auto">
          <a:xfrm>
            <a:off x="3157538" y="3454400"/>
            <a:ext cx="27543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>
                <a:latin typeface="Helvetica Light" charset="0"/>
                <a:ea typeface="Helvetica Light" charset="0"/>
                <a:cs typeface="Helvetica Light" charset="0"/>
              </a:rPr>
              <a:t>DRYER BOX</a:t>
            </a: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WOOD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PMMA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PLASTIC GRID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ELECTRONICS</a:t>
            </a:r>
          </a:p>
          <a:p>
            <a:pPr eaLnBrk="1" hangingPunct="1"/>
            <a:endParaRPr lang="es-ES" altLang="es-ES"/>
          </a:p>
        </p:txBody>
      </p:sp>
      <p:sp>
        <p:nvSpPr>
          <p:cNvPr id="8202" name="CuadroTexto 24"/>
          <p:cNvSpPr txBox="1">
            <a:spLocks noChangeArrowheads="1"/>
          </p:cNvSpPr>
          <p:nvPr/>
        </p:nvSpPr>
        <p:spPr bwMode="auto">
          <a:xfrm>
            <a:off x="6243638" y="3430588"/>
            <a:ext cx="27559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>
                <a:latin typeface="Helvetica Light" charset="0"/>
                <a:ea typeface="Helvetica Light" charset="0"/>
                <a:cs typeface="Helvetica Light" charset="0"/>
              </a:rPr>
              <a:t>ELECTRONICS</a:t>
            </a: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ARDUINO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TEMPERATURE &amp; HUMIDITY SENSOR (DHT22)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SERVOMOTOR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LCD</a:t>
            </a:r>
          </a:p>
          <a:p>
            <a:pPr algn="ctr" eaLnBrk="1" hangingPunct="1"/>
            <a:r>
              <a:rPr lang="en-US" altLang="es-ES" sz="1400">
                <a:latin typeface="Helvetica Light" charset="0"/>
                <a:ea typeface="Helvetica Light" charset="0"/>
                <a:cs typeface="Helvetica Light" charset="0"/>
              </a:rPr>
              <a:t>BUZZER</a:t>
            </a:r>
            <a:endParaRPr lang="en-US" altLang="es-ES" sz="600"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16" y="0"/>
            <a:ext cx="94530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10247" name="CuadroTexto 9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CONTROL UNIT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550" y="3468688"/>
            <a:ext cx="2755900" cy="2478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>
                <a:latin typeface="Helvetica Light" charset="0"/>
                <a:ea typeface="Helvetica Light" charset="0"/>
                <a:cs typeface="Helvetica Light" charset="0"/>
              </a:rPr>
              <a:t>DRY ENVIRONMENT</a:t>
            </a: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CONTROL OF TEMPERATURE &amp; HUMIDITY VALUES:</a:t>
            </a:r>
          </a:p>
          <a:p>
            <a:pPr algn="ctr" eaLnBrk="1" hangingPunct="1"/>
            <a:endParaRPr lang="en-US" altLang="es-ES" sz="5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000">
                <a:latin typeface="Helvetica Light" charset="0"/>
                <a:ea typeface="Helvetica Light" charset="0"/>
                <a:cs typeface="Helvetica Light" charset="0"/>
              </a:rPr>
              <a:t>DHT22 SENSOR</a:t>
            </a:r>
          </a:p>
          <a:p>
            <a:pPr algn="ctr" eaLnBrk="1" hangingPunct="1"/>
            <a:r>
              <a:rPr lang="en-US" altLang="es-ES" sz="1000">
                <a:latin typeface="Helvetica Light" charset="0"/>
                <a:ea typeface="Helvetica Light" charset="0"/>
                <a:cs typeface="Helvetica Light" charset="0"/>
              </a:rPr>
              <a:t>SERVOMOTOR</a:t>
            </a:r>
          </a:p>
          <a:p>
            <a:pPr algn="ctr" eaLnBrk="1" hangingPunct="1"/>
            <a:endParaRPr lang="en-US" altLang="es-ES" sz="10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CODING:</a:t>
            </a:r>
          </a:p>
          <a:p>
            <a:pPr algn="ctr" eaLnBrk="1" hangingPunct="1"/>
            <a:endParaRPr lang="en-US" altLang="es-ES" sz="5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000">
                <a:latin typeface="Helvetica Light" charset="0"/>
                <a:ea typeface="Helvetica Light" charset="0"/>
                <a:cs typeface="Helvetica Light" charset="0"/>
              </a:rPr>
              <a:t>BASED ON VALUE COMPARISON</a:t>
            </a:r>
          </a:p>
          <a:p>
            <a:pPr algn="ctr" eaLnBrk="1" hangingPunct="1"/>
            <a:r>
              <a:rPr lang="en-US" altLang="es-ES" sz="1000">
                <a:latin typeface="Helvetica Light" charset="0"/>
                <a:ea typeface="Helvetica Light" charset="0"/>
                <a:cs typeface="Helvetica Light" charset="0"/>
              </a:rPr>
              <a:t>(IF STATEMENTS)</a:t>
            </a:r>
          </a:p>
          <a:p>
            <a:pPr algn="ctr" eaLnBrk="1" hangingPunct="1"/>
            <a:r>
              <a:rPr lang="es-ES" altLang="es-ES" sz="1000" i="1">
                <a:latin typeface="Arial" charset="0"/>
                <a:ea typeface="Arial" charset="0"/>
                <a:cs typeface="Arial" charset="0"/>
              </a:rPr>
              <a:t>“if (t &gt; 67) digitalWrite(11, HIGH);”</a:t>
            </a:r>
            <a:endParaRPr lang="en-US" altLang="es-ES" sz="1000" i="1">
              <a:latin typeface="Arial" charset="0"/>
              <a:ea typeface="Arial" charset="0"/>
              <a:cs typeface="Arial" charset="0"/>
            </a:endParaRPr>
          </a:p>
          <a:p>
            <a:pPr algn="ctr" eaLnBrk="1" hangingPunct="1"/>
            <a:endParaRPr lang="es-ES" alt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3157538" y="3454400"/>
            <a:ext cx="2754312" cy="256993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 dirty="0">
                <a:latin typeface="Helvetica Light" charset="0"/>
                <a:ea typeface="Helvetica Light" charset="0"/>
                <a:cs typeface="Helvetica Light" charset="0"/>
              </a:rPr>
              <a:t>USER MENU</a:t>
            </a:r>
          </a:p>
          <a:p>
            <a:pPr eaLnBrk="1" hangingPunct="1"/>
            <a:endParaRPr lang="en-US" altLang="es-ES" sz="14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 dirty="0">
                <a:latin typeface="Helvetica Light" charset="0"/>
                <a:ea typeface="Helvetica Light" charset="0"/>
                <a:cs typeface="Helvetica Light" charset="0"/>
              </a:rPr>
              <a:t>CONTROL OF THE PROCESS:</a:t>
            </a:r>
            <a:endParaRPr lang="en-US" altLang="es-ES" sz="6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5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5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000" dirty="0">
                <a:latin typeface="Helvetica Light" charset="0"/>
                <a:ea typeface="Helvetica Light" charset="0"/>
                <a:cs typeface="Helvetica Light" charset="0"/>
              </a:rPr>
              <a:t>DIFFERENT PARAMETERS DEPENDING THE PRODUCT TO DEHYDRATE</a:t>
            </a:r>
          </a:p>
          <a:p>
            <a:pPr algn="ctr" eaLnBrk="1" hangingPunct="1"/>
            <a:endParaRPr lang="en-US" altLang="es-ES" sz="1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 dirty="0">
                <a:latin typeface="Helvetica Light" charset="0"/>
                <a:ea typeface="Helvetica Light" charset="0"/>
                <a:cs typeface="Helvetica Light" charset="0"/>
              </a:rPr>
              <a:t>CODING:</a:t>
            </a:r>
          </a:p>
          <a:p>
            <a:pPr algn="ctr" eaLnBrk="1" hangingPunct="1"/>
            <a:endParaRPr lang="en-US" altLang="es-ES" sz="5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000" dirty="0">
                <a:latin typeface="Helvetica Light" charset="0"/>
                <a:ea typeface="Helvetica Light" charset="0"/>
                <a:cs typeface="Helvetica Light" charset="0"/>
              </a:rPr>
              <a:t>ADJUSTMENT OF BUTTON OUTPUTS</a:t>
            </a:r>
          </a:p>
          <a:p>
            <a:pPr algn="ctr" eaLnBrk="1" hangingPunct="1"/>
            <a:r>
              <a:rPr lang="en-US" altLang="es-ES" sz="1000" dirty="0">
                <a:latin typeface="Helvetica Light" charset="0"/>
                <a:ea typeface="Helvetica Light" charset="0"/>
                <a:cs typeface="Helvetica Light" charset="0"/>
              </a:rPr>
              <a:t>BASED ON </a:t>
            </a:r>
            <a:r>
              <a:rPr lang="en-US" altLang="es-ES" sz="1000" dirty="0" smtClean="0">
                <a:latin typeface="Helvetica Light" charset="0"/>
                <a:ea typeface="Helvetica Light" charset="0"/>
                <a:cs typeface="Helvetica Light" charset="0"/>
              </a:rPr>
              <a:t>COUNTERS / DIRECT MENU</a:t>
            </a:r>
            <a:r>
              <a:rPr lang="es-ES" altLang="es-ES" sz="1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es-ES" sz="1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1000" i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/>
            <a:endParaRPr lang="en-US" altLang="es-ES" sz="1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1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endParaRPr lang="en-US" altLang="es-E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243638" y="3443288"/>
            <a:ext cx="2755900" cy="23383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1400" b="1">
                <a:latin typeface="Helvetica Light" charset="0"/>
                <a:ea typeface="Helvetica Light" charset="0"/>
                <a:cs typeface="Helvetica Light" charset="0"/>
              </a:rPr>
              <a:t>POWER SUPPLY</a:t>
            </a: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/>
            <a:endParaRPr lang="en-US" altLang="es-ES" sz="14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SOLAR PANELS</a:t>
            </a:r>
          </a:p>
          <a:p>
            <a:pPr algn="ctr" eaLnBrk="1" hangingPunct="1"/>
            <a:r>
              <a:rPr lang="en-US" altLang="es-ES" sz="1000">
                <a:latin typeface="Helvetica Light" charset="0"/>
                <a:ea typeface="Helvetica Light" charset="0"/>
                <a:cs typeface="Helvetica Light" charset="0"/>
              </a:rPr>
              <a:t>+</a:t>
            </a: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BATTERY</a:t>
            </a:r>
          </a:p>
          <a:p>
            <a:pPr algn="ctr" eaLnBrk="1" hangingPunct="1"/>
            <a:endParaRPr lang="en-US" altLang="es-ES" sz="10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or</a:t>
            </a:r>
          </a:p>
          <a:p>
            <a:pPr algn="ctr" eaLnBrk="1" hangingPunct="1"/>
            <a:endParaRPr lang="en-US" altLang="es-ES" sz="11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/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ELECTRIC SOCKET</a:t>
            </a:r>
          </a:p>
          <a:p>
            <a:pPr algn="ctr" eaLnBrk="1" hangingPunct="1"/>
            <a:endParaRPr lang="en-US" altLang="es-ES" sz="600"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22325"/>
            <a:ext cx="9144000" cy="1754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 dirty="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FUTURE </a:t>
            </a:r>
            <a:r>
              <a:rPr lang="en-US" altLang="es-ES" sz="5400" dirty="0">
                <a:solidFill>
                  <a:srgbClr val="C00000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WORK</a:t>
            </a:r>
          </a:p>
          <a:p>
            <a:pPr algn="ctr" eaLnBrk="1" hangingPunct="1"/>
            <a:endParaRPr lang="en-US" altLang="es-ES" sz="5400" dirty="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1730375" y="1954213"/>
            <a:ext cx="57721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MANUFACTURING PROCESS</a:t>
            </a:r>
            <a:endParaRPr lang="en-US" altLang="es-ES" sz="10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12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WOOD BENDING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INTEGRATED CIRCUIT SYSTEM</a:t>
            </a:r>
            <a:endParaRPr lang="en-US" altLang="es-ES" sz="6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11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PRODUCT VARIATIONS</a:t>
            </a: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ADAPTATION OF SOLAR PANELS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INCREASE THE SCOPE OF DEHYDRATED PRODUCTS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ACCESSORIES CATALOGUE</a:t>
            </a:r>
          </a:p>
          <a:p>
            <a:pPr algn="ctr" eaLnBrk="1" hangingPunct="1">
              <a:lnSpc>
                <a:spcPct val="150000"/>
              </a:lnSpc>
            </a:pPr>
            <a:endParaRPr lang="en-US" altLang="es-ES"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/>
            <a:endParaRPr lang="en-US" altLang="es-ES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981450" y="709613"/>
            <a:ext cx="1325563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48100" y="677863"/>
            <a:ext cx="1323975" cy="1325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06838" y="661988"/>
            <a:ext cx="1325562" cy="1325562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092200"/>
            <a:ext cx="153193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0" y="227965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6000">
                <a:latin typeface="League Gothic Regular" charset="0"/>
                <a:ea typeface="League Gothic Regular" charset="0"/>
                <a:cs typeface="League Gothic Regular" charset="0"/>
              </a:rPr>
              <a:t>THANK YOU FOR </a:t>
            </a:r>
          </a:p>
          <a:p>
            <a:pPr algn="ctr" eaLnBrk="1" hangingPunct="1"/>
            <a:r>
              <a:rPr lang="en-US" altLang="es-ES" sz="6000">
                <a:latin typeface="League Gothic Regular" charset="0"/>
                <a:ea typeface="League Gothic Regular" charset="0"/>
                <a:cs typeface="League Gothic Regular" charset="0"/>
              </a:rPr>
              <a:t>YOUR</a:t>
            </a:r>
          </a:p>
          <a:p>
            <a:pPr algn="ctr" eaLnBrk="1" hangingPunct="1"/>
            <a:r>
              <a:rPr lang="en-US" altLang="es-ES" sz="6000">
                <a:latin typeface="League Gothic Regular" charset="0"/>
                <a:ea typeface="League Gothic Regular" charset="0"/>
                <a:cs typeface="League Gothic Regular" charset="0"/>
              </a:rPr>
              <a:t>ATTENTION</a:t>
            </a:r>
          </a:p>
        </p:txBody>
      </p:sp>
      <p:pic>
        <p:nvPicPr>
          <p:cNvPr id="12295" name="Picture 8" descr="ISEP_logo.jpg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5033963"/>
            <a:ext cx="1851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22325"/>
            <a:ext cx="9144000" cy="30765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WHAT’S A </a:t>
            </a:r>
            <a:r>
              <a:rPr lang="en-US" altLang="es-ES" sz="5400">
                <a:solidFill>
                  <a:srgbClr val="E5DD42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SOLAR</a:t>
            </a:r>
            <a:r>
              <a:rPr lang="en-US" altLang="es-ES" sz="5400">
                <a:solidFill>
                  <a:srgbClr val="595959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 </a:t>
            </a:r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DEHYDRATOR?</a:t>
            </a:r>
          </a:p>
          <a:p>
            <a:pPr algn="ctr" eaLnBrk="1" hangingPunct="1"/>
            <a:r>
              <a:rPr lang="en-US" altLang="es-ES" sz="2000" b="1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&amp; STATE OF THE </a:t>
            </a:r>
            <a:r>
              <a:rPr lang="en-US" altLang="es-ES" sz="2000" b="1">
                <a:solidFill>
                  <a:srgbClr val="B3A2C7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ART</a:t>
            </a:r>
          </a:p>
          <a:p>
            <a:pPr algn="ctr" eaLnBrk="1" hangingPunct="1"/>
            <a:endParaRPr lang="en-US" altLang="es-ES" sz="66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-100013" y="2881313"/>
            <a:ext cx="374808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CONCEPT</a:t>
            </a:r>
            <a:endParaRPr lang="en-US" altLang="es-ES" sz="6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FOOD DEHYDRATION &amp;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LONG-TERM CONSERVATION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+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ONLY USE OF SOLAR ENERGY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=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SUSTAINABLE CONTRIBUTION</a:t>
            </a:r>
            <a:endParaRPr lang="en-US" altLang="es-ES"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/>
            <a:endParaRPr lang="en-US" altLang="es-ES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3080" name="Picture 2"/>
          <p:cNvPicPr>
            <a:picLocks noChangeAspect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887788"/>
            <a:ext cx="16097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2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/>
          </p:cNvPicPr>
          <p:nvPr/>
        </p:nvPicPr>
        <p:blipFill>
          <a:blip r:embed="rId4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-612" r="7130" b="612"/>
          <a:stretch>
            <a:fillRect/>
          </a:stretch>
        </p:blipFill>
        <p:spPr bwMode="auto">
          <a:xfrm>
            <a:off x="5561013" y="3873500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2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>
            <a:fillRect/>
          </a:stretch>
        </p:blipFill>
        <p:spPr bwMode="auto">
          <a:xfrm>
            <a:off x="7227888" y="3873500"/>
            <a:ext cx="16113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4500563" y="2878138"/>
            <a:ext cx="42322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STATE OF THE ART</a:t>
            </a:r>
            <a:endParaRPr lang="en-US" altLang="es-ES" sz="7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7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CURRENT MARKET &amp; COMPETITORS</a:t>
            </a:r>
            <a:endParaRPr lang="en-US" altLang="es-ES" sz="140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22325"/>
            <a:ext cx="9144000" cy="14144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66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STATE OF THE </a:t>
            </a:r>
            <a:r>
              <a:rPr lang="en-US" altLang="es-ES" sz="6600">
                <a:solidFill>
                  <a:srgbClr val="B3A2C7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ART</a:t>
            </a:r>
          </a:p>
          <a:p>
            <a:pPr algn="ctr" eaLnBrk="1" hangingPunct="1"/>
            <a:r>
              <a:rPr lang="en-US" altLang="es-ES" sz="2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INNOVATION</a:t>
            </a:r>
            <a:endParaRPr lang="en-US" altLang="es-ES" sz="60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1770063" y="2571750"/>
            <a:ext cx="577056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PROJECT REQUIREMENTS</a:t>
            </a:r>
            <a:endParaRPr lang="en-US" altLang="es-ES" sz="10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CONTROL OF TEMPERATURE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AND HUMIDITY PARAMETERS</a:t>
            </a:r>
            <a:endParaRPr lang="en-US" altLang="es-ES" sz="60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11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600" b="1">
                <a:latin typeface="Helvetica Light" charset="0"/>
                <a:ea typeface="Helvetica Light" charset="0"/>
                <a:cs typeface="Helvetica Light" charset="0"/>
              </a:rPr>
              <a:t>USE OF BRAINSTORMING TECHNIQUE</a:t>
            </a: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s-ES" sz="800" b="1">
              <a:latin typeface="Helvetica Light" charset="0"/>
              <a:ea typeface="Helvetica Light" charset="0"/>
              <a:cs typeface="Helvetica Light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PORTABLE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LIGHTWEIGHT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USER  FRIENDLY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s-ES" sz="1200">
                <a:latin typeface="Helvetica Light" charset="0"/>
                <a:ea typeface="Helvetica Light" charset="0"/>
                <a:cs typeface="Helvetica Light" charset="0"/>
              </a:rPr>
              <a:t>GOOD LOOKING DESIGN</a:t>
            </a:r>
          </a:p>
          <a:p>
            <a:pPr algn="ctr" eaLnBrk="1" hangingPunct="1">
              <a:lnSpc>
                <a:spcPct val="150000"/>
              </a:lnSpc>
            </a:pPr>
            <a:endParaRPr lang="en-US" altLang="es-ES"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/>
            <a:endParaRPr lang="en-US" altLang="es-ES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22325"/>
            <a:ext cx="9144000" cy="26463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OUR </a:t>
            </a:r>
            <a:r>
              <a:rPr lang="en-US" altLang="es-ES" sz="6000">
                <a:solidFill>
                  <a:srgbClr val="77933C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COMPANY</a:t>
            </a:r>
            <a: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/>
            </a:r>
            <a:b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</a:br>
            <a:r>
              <a:rPr lang="en-US" altLang="es-ES" sz="4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&amp; GOALS</a:t>
            </a:r>
            <a:endParaRPr lang="en-US" altLang="es-ES" sz="4000">
              <a:solidFill>
                <a:srgbClr val="4A452A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 sz="66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5" y="2193925"/>
            <a:ext cx="3155950" cy="279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en-US" altLang="es-ES" dirty="0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 dirty="0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 dirty="0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s-ES" sz="1600" b="1" dirty="0">
                <a:solidFill>
                  <a:srgbClr val="262626"/>
                </a:solidFill>
                <a:latin typeface="Helvetica Light" charset="0"/>
                <a:ea typeface="Helvetica Light" charset="0"/>
                <a:cs typeface="Helvetica Light" charset="0"/>
              </a:rPr>
              <a:t>PROJECT MANAGEMENT</a:t>
            </a:r>
          </a:p>
          <a:p>
            <a:pPr algn="ctr" eaLnBrk="1" hangingPunct="1">
              <a:lnSpc>
                <a:spcPct val="130000"/>
              </a:lnSpc>
            </a:pPr>
            <a:endParaRPr lang="en-US" altLang="es-ES" sz="1600" b="1" dirty="0">
              <a:solidFill>
                <a:srgbClr val="262626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 dirty="0"/>
              <a:t>· Time </a:t>
            </a:r>
            <a:r>
              <a:rPr lang="en-US" altLang="es-ES" sz="1600" dirty="0" smtClean="0"/>
              <a:t>management:</a:t>
            </a: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 dirty="0" smtClean="0"/>
              <a:t>milestones </a:t>
            </a:r>
            <a:r>
              <a:rPr lang="en-US" altLang="es-ES" sz="1600" dirty="0"/>
              <a:t>and </a:t>
            </a:r>
            <a:r>
              <a:rPr lang="en-US" altLang="es-ES" sz="1600" dirty="0" smtClean="0"/>
              <a:t>deadlines </a:t>
            </a:r>
            <a:endParaRPr lang="en-US" altLang="es-ES" sz="1600" dirty="0"/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 dirty="0">
                <a:ea typeface="Arial" charset="0"/>
                <a:cs typeface="Arial" charset="0"/>
              </a:rPr>
              <a:t>· </a:t>
            </a:r>
            <a:r>
              <a:rPr lang="en-US" altLang="es-ES" sz="1600" dirty="0" smtClean="0">
                <a:ea typeface="Arial" charset="0"/>
                <a:cs typeface="Arial" charset="0"/>
              </a:rPr>
              <a:t>People: task allocation</a:t>
            </a:r>
            <a:endParaRPr lang="en-US" altLang="es-ES" sz="1600" dirty="0">
              <a:ea typeface="Arial" charset="0"/>
              <a:cs typeface="Arial" charset="0"/>
            </a:endParaRP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 dirty="0"/>
              <a:t>· </a:t>
            </a:r>
            <a:r>
              <a:rPr lang="en-US" altLang="es-ES" sz="1600" dirty="0" smtClean="0"/>
              <a:t>Scope: project </a:t>
            </a:r>
            <a:r>
              <a:rPr lang="en-US" altLang="es-ES" sz="1600" dirty="0"/>
              <a:t>and product </a:t>
            </a:r>
            <a:r>
              <a:rPr lang="en-US" altLang="es-ES" sz="1600" dirty="0" smtClean="0"/>
              <a:t>requirements</a:t>
            </a:r>
            <a:endParaRPr lang="en-US" altLang="es-ES" sz="1600" dirty="0"/>
          </a:p>
        </p:txBody>
      </p:sp>
      <p:sp>
        <p:nvSpPr>
          <p:cNvPr id="11" name="TextBox 11"/>
          <p:cNvSpPr txBox="1"/>
          <p:nvPr/>
        </p:nvSpPr>
        <p:spPr>
          <a:xfrm>
            <a:off x="5197475" y="2193925"/>
            <a:ext cx="3155950" cy="2474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s-ES" sz="1600" b="1">
                <a:solidFill>
                  <a:srgbClr val="262626"/>
                </a:solidFill>
                <a:latin typeface="Helvetica Light" charset="0"/>
                <a:ea typeface="Helvetica Light" charset="0"/>
                <a:cs typeface="Helvetica Light" charset="0"/>
              </a:rPr>
              <a:t>MARKETING</a:t>
            </a:r>
            <a:endParaRPr lang="en-US" altLang="es-ES" sz="1600"/>
          </a:p>
          <a:p>
            <a:pPr eaLnBrk="1" hangingPunct="1">
              <a:buSzPct val="45000"/>
              <a:buFont typeface="Wingdings" charset="2"/>
              <a:buNone/>
            </a:pPr>
            <a:endParaRPr lang="en-US" altLang="es-ES" sz="1600"/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/>
              <a:t>· Micro &amp; macro analysis</a:t>
            </a: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/>
              <a:t>· Market segmentation</a:t>
            </a: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/>
              <a:t>· Target group</a:t>
            </a:r>
          </a:p>
          <a:p>
            <a:pPr eaLnBrk="1" hangingPunct="1">
              <a:buSzPct val="45000"/>
              <a:buFont typeface="Wingdings" charset="2"/>
              <a:buNone/>
            </a:pPr>
            <a:endParaRPr lang="en-US" alt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0" y="822325"/>
            <a:ext cx="9144000" cy="26463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OUR </a:t>
            </a:r>
            <a:r>
              <a:rPr lang="en-US" altLang="es-ES" sz="6000">
                <a:solidFill>
                  <a:srgbClr val="77933C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COMPANY</a:t>
            </a:r>
            <a: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/>
            </a:r>
            <a:br>
              <a:rPr lang="en-US" altLang="es-ES" sz="6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</a:br>
            <a:r>
              <a:rPr lang="en-US" altLang="es-ES" sz="40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&amp; GOALS</a:t>
            </a:r>
            <a:endParaRPr lang="en-US" altLang="es-ES" sz="4000">
              <a:solidFill>
                <a:srgbClr val="4A452A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 sz="66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5" y="2193925"/>
            <a:ext cx="3155950" cy="2301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s-ES" sz="1600" b="1">
                <a:solidFill>
                  <a:srgbClr val="262626"/>
                </a:solidFill>
                <a:latin typeface="Helvetica Light" charset="0"/>
                <a:ea typeface="Helvetica Light" charset="0"/>
                <a:cs typeface="Helvetica Light" charset="0"/>
              </a:rPr>
              <a:t>SUSTAINABILITY</a:t>
            </a:r>
          </a:p>
          <a:p>
            <a:pPr algn="ctr" eaLnBrk="1" hangingPunct="1">
              <a:lnSpc>
                <a:spcPct val="130000"/>
              </a:lnSpc>
            </a:pPr>
            <a:endParaRPr lang="en-US" altLang="es-ES" sz="1600" b="1">
              <a:solidFill>
                <a:srgbClr val="262626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eaLnBrk="1" hangingPunct="1">
              <a:buSzPct val="45000"/>
            </a:pPr>
            <a:r>
              <a:rPr lang="en-US" altLang="es-ES" sz="1600"/>
              <a:t>· Recyclable materials</a:t>
            </a:r>
          </a:p>
          <a:p>
            <a:pPr eaLnBrk="1" hangingPunct="1">
              <a:buSzPct val="45000"/>
            </a:pPr>
            <a:r>
              <a:rPr lang="en-US" altLang="es-ES" sz="1600"/>
              <a:t>· Sustainable packaging and distribution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197475" y="2193925"/>
            <a:ext cx="3155950" cy="2474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/>
            <a:endParaRPr lang="en-US" altLang="es-ES">
              <a:solidFill>
                <a:srgbClr val="262626"/>
              </a:solidFill>
              <a:latin typeface="League Gothic Regular" charset="0"/>
              <a:ea typeface="League Gothic Regular" charset="0"/>
              <a:cs typeface="League Gothic Regular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s-ES" sz="1600" b="1">
                <a:solidFill>
                  <a:srgbClr val="262626"/>
                </a:solidFill>
                <a:latin typeface="Helvetica Light" charset="0"/>
                <a:ea typeface="Helvetica Light" charset="0"/>
                <a:cs typeface="Helvetica Light" charset="0"/>
              </a:rPr>
              <a:t>ETHICS AND DEONTOLOGY</a:t>
            </a:r>
            <a:endParaRPr lang="en-US" altLang="es-ES" sz="1600"/>
          </a:p>
          <a:p>
            <a:pPr eaLnBrk="1" hangingPunct="1">
              <a:buSzPct val="45000"/>
              <a:buFont typeface="Wingdings" charset="2"/>
              <a:buNone/>
            </a:pPr>
            <a:endParaRPr lang="en-US" altLang="es-ES" sz="1600"/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/>
              <a:t>· Engineering ethics</a:t>
            </a:r>
          </a:p>
          <a:p>
            <a:pPr eaLnBrk="1" hangingPunct="1">
              <a:buSzPct val="45000"/>
              <a:buFont typeface="Wingdings" charset="2"/>
              <a:buNone/>
            </a:pPr>
            <a:r>
              <a:rPr lang="en-US" altLang="es-ES" sz="1600"/>
              <a:t>· Environmental ethics</a:t>
            </a:r>
          </a:p>
          <a:p>
            <a:pPr eaLnBrk="1" hangingPunct="1">
              <a:buSzPct val="45000"/>
              <a:buFontTx/>
              <a:buChar char="-"/>
            </a:pPr>
            <a:endParaRPr lang="en-US" altLang="es-ES" sz="1600"/>
          </a:p>
          <a:p>
            <a:pPr eaLnBrk="1" hangingPunct="1">
              <a:buSzPct val="45000"/>
              <a:buFont typeface="Wingdings" charset="2"/>
              <a:buNone/>
            </a:pPr>
            <a:endParaRPr lang="en-US" alt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 dirty="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 dirty="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 dirty="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18" y="2677306"/>
            <a:ext cx="3020981" cy="15517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19" y="4195657"/>
            <a:ext cx="3020981" cy="1552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0901"/>
            <a:ext cx="3020982" cy="16993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85949"/>
            <a:ext cx="3020982" cy="16993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2" y="2481166"/>
            <a:ext cx="3102035" cy="21939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9" y="4257300"/>
            <a:ext cx="3102037" cy="219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04" y="35718"/>
            <a:ext cx="9144000" cy="56721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2850" r="25844" b="-2850"/>
          <a:stretch/>
        </p:blipFill>
        <p:spPr>
          <a:xfrm>
            <a:off x="-11875" y="12700"/>
            <a:ext cx="4857008" cy="58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54463" y="-596900"/>
            <a:ext cx="1325562" cy="13239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1913" y="-627063"/>
            <a:ext cx="1325562" cy="1325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838" y="-644525"/>
            <a:ext cx="1325562" cy="1325563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3175" y="12700"/>
            <a:ext cx="15303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0" y="822325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s-ES" sz="5400">
                <a:solidFill>
                  <a:srgbClr val="262626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PRODUCT </a:t>
            </a:r>
            <a:r>
              <a:rPr lang="en-US" altLang="es-ES" sz="5400">
                <a:solidFill>
                  <a:srgbClr val="B68E63"/>
                </a:solidFill>
                <a:latin typeface="League Gothic Regular" charset="0"/>
                <a:ea typeface="League Gothic Regular" charset="0"/>
                <a:cs typeface="League Gothic Regular" charset="0"/>
              </a:rPr>
              <a:t>DEVELOPEMENT</a:t>
            </a:r>
          </a:p>
          <a:p>
            <a:pPr algn="ctr" eaLnBrk="1" hangingPunct="1"/>
            <a:endParaRPr lang="en-US" altLang="es-ES" sz="5400">
              <a:latin typeface="League Gothic Regular" charset="0"/>
              <a:ea typeface="League Gothic Regular" charset="0"/>
              <a:cs typeface="League Gothic Regular" charset="0"/>
            </a:endParaRPr>
          </a:p>
        </p:txBody>
      </p:sp>
      <p:sp>
        <p:nvSpPr>
          <p:cNvPr id="9223" name="CuadroTexto 12"/>
          <p:cNvSpPr txBox="1">
            <a:spLocks noChangeArrowheads="1"/>
          </p:cNvSpPr>
          <p:nvPr/>
        </p:nvSpPr>
        <p:spPr bwMode="auto">
          <a:xfrm>
            <a:off x="741363" y="2651125"/>
            <a:ext cx="758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s-ES" sz="2000">
                <a:latin typeface="Helvetica Light" charset="0"/>
                <a:ea typeface="Helvetica Light" charset="0"/>
                <a:cs typeface="Helvetica Light" charset="0"/>
              </a:rPr>
              <a:t>PORTABILITY</a:t>
            </a:r>
            <a:endParaRPr lang="en-US" altLang="es-ES" sz="90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351</Words>
  <Application>Microsoft Macintosh PowerPoint</Application>
  <PresentationFormat>Presentación en pantalla (16:10)</PresentationFormat>
  <Paragraphs>189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Calibri</vt:lpstr>
      <vt:lpstr>Cambria</vt:lpstr>
      <vt:lpstr>Helvetica Light</vt:lpstr>
      <vt:lpstr>League Gothic Regular</vt:lpstr>
      <vt:lpstr>Wingdings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delatouge</dc:creator>
  <cp:lastModifiedBy>Usuario de Microsoft Office</cp:lastModifiedBy>
  <cp:revision>50</cp:revision>
  <dcterms:created xsi:type="dcterms:W3CDTF">2015-04-08T01:20:15Z</dcterms:created>
  <dcterms:modified xsi:type="dcterms:W3CDTF">2015-06-18T07:54:52Z</dcterms:modified>
</cp:coreProperties>
</file>